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9.jpg" ContentType="image/jpeg"/>
  <Override PartName="/ppt/media/image11.jpg" ContentType="image/jpeg"/>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68" r:id="rId4"/>
    <p:sldId id="258" r:id="rId5"/>
    <p:sldId id="259" r:id="rId6"/>
    <p:sldId id="260" r:id="rId7"/>
    <p:sldId id="266" r:id="rId8"/>
    <p:sldId id="267" r:id="rId9"/>
    <p:sldId id="264" r:id="rId10"/>
    <p:sldId id="265" r:id="rId11"/>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FB7BF-A787-4158-87B6-A22BB777CFF4}" v="15" dt="2024-08-07T17:24:32.190"/>
    <p1510:client id="{6B5FF295-BA0D-4C76-922B-CFF5B532CE1D}" v="24" dt="2024-08-08T15:25:11.94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93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114ACE68-114A-4DCB-86D0-6568D953915E}" type="datetimeFigureOut">
              <a:rPr lang="en-IN" smtClean="0"/>
              <a:t>08-08-2024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7FFEAB7F-C029-49C1-85BB-E93282361706}" type="slidenum">
              <a:rPr lang="en-IN" smtClean="0"/>
              <a:t>‹#›</a:t>
            </a:fld>
            <a:endParaRPr lang="en-IN"/>
          </a:p>
        </p:txBody>
      </p:sp>
    </p:spTree>
    <p:extLst>
      <p:ext uri="{BB962C8B-B14F-4D97-AF65-F5344CB8AC3E}">
        <p14:creationId xmlns:p14="http://schemas.microsoft.com/office/powerpoint/2010/main" val="93978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FEAB7F-C029-49C1-85BB-E93282361706}" type="slidenum">
              <a:rPr lang="en-IN" smtClean="0"/>
              <a:t>8</a:t>
            </a:fld>
            <a:endParaRPr lang="en-IN"/>
          </a:p>
        </p:txBody>
      </p:sp>
    </p:spTree>
    <p:extLst>
      <p:ext uri="{BB962C8B-B14F-4D97-AF65-F5344CB8AC3E}">
        <p14:creationId xmlns:p14="http://schemas.microsoft.com/office/powerpoint/2010/main" val="1766818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0" y="7219928"/>
            <a:ext cx="8638729" cy="3067050"/>
          </a:xfrm>
          <a:prstGeom prst="rect">
            <a:avLst/>
          </a:prstGeom>
        </p:spPr>
      </p:pic>
      <p:pic>
        <p:nvPicPr>
          <p:cNvPr id="18" name="bg object 18"/>
          <p:cNvPicPr/>
          <p:nvPr/>
        </p:nvPicPr>
        <p:blipFill>
          <a:blip r:embed="rId4" cstate="print"/>
          <a:stretch>
            <a:fillRect/>
          </a:stretch>
        </p:blipFill>
        <p:spPr>
          <a:xfrm>
            <a:off x="9135097" y="7219974"/>
            <a:ext cx="9152902" cy="3067024"/>
          </a:xfrm>
          <a:prstGeom prst="rect">
            <a:avLst/>
          </a:prstGeom>
        </p:spPr>
      </p:pic>
      <p:sp>
        <p:nvSpPr>
          <p:cNvPr id="2" name="Holder 2"/>
          <p:cNvSpPr>
            <a:spLocks noGrp="1"/>
          </p:cNvSpPr>
          <p:nvPr>
            <p:ph type="ctrTitle"/>
          </p:nvPr>
        </p:nvSpPr>
        <p:spPr>
          <a:xfrm>
            <a:off x="5728766" y="1149153"/>
            <a:ext cx="6843166" cy="90551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5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8/8/2024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3350" y="3321051"/>
            <a:ext cx="12115800" cy="4444807"/>
          </a:xfrm>
          <a:prstGeom prst="rect">
            <a:avLst/>
          </a:prstGeom>
        </p:spPr>
        <p:txBody>
          <a:bodyPr vert="horz" wrap="square" lIns="0" tIns="12700" rIns="0" bIns="0" rtlCol="0">
            <a:spAutoFit/>
          </a:bodyPr>
          <a:lstStyle/>
          <a:p>
            <a:pPr marL="12065" marR="5080" indent="-635" algn="ctr">
              <a:lnSpc>
                <a:spcPct val="100000"/>
              </a:lnSpc>
              <a:spcBef>
                <a:spcPts val="100"/>
              </a:spcBef>
            </a:pPr>
            <a:r>
              <a:rPr lang="en-IN" sz="9600" b="1" dirty="0">
                <a:solidFill>
                  <a:schemeClr val="tx1"/>
                </a:solidFill>
                <a:latin typeface="Times New Roman" panose="02020603050405020304" pitchFamily="18" charset="0"/>
                <a:cs typeface="Times New Roman" panose="02020603050405020304" pitchFamily="18" charset="0"/>
              </a:rPr>
              <a:t>Pollution</a:t>
            </a:r>
            <a:br>
              <a:rPr lang="en-IN" sz="9600" b="1" dirty="0">
                <a:solidFill>
                  <a:schemeClr val="tx1"/>
                </a:solidFill>
                <a:latin typeface="Times New Roman" panose="02020603050405020304" pitchFamily="18" charset="0"/>
                <a:cs typeface="Times New Roman" panose="02020603050405020304" pitchFamily="18" charset="0"/>
              </a:rPr>
            </a:br>
            <a:br>
              <a:rPr lang="en-IN" sz="9600" b="1" dirty="0">
                <a:solidFill>
                  <a:schemeClr val="tx1"/>
                </a:solidFill>
                <a:latin typeface="Times New Roman" panose="02020603050405020304" pitchFamily="18" charset="0"/>
                <a:cs typeface="Times New Roman" panose="02020603050405020304" pitchFamily="18" charset="0"/>
              </a:rPr>
            </a:br>
            <a:endParaRPr sz="96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FE467FC-BA4E-DF64-D6F9-A1E8835BCBE8}"/>
              </a:ext>
            </a:extLst>
          </p:cNvPr>
          <p:cNvSpPr txBox="1"/>
          <p:nvPr/>
        </p:nvSpPr>
        <p:spPr>
          <a:xfrm>
            <a:off x="2576286" y="6750195"/>
            <a:ext cx="5105400" cy="2677656"/>
          </a:xfrm>
          <a:prstGeom prst="rect">
            <a:avLst/>
          </a:prstGeom>
          <a:noFill/>
        </p:spPr>
        <p:txBody>
          <a:bodyPr wrap="square" rtlCol="0">
            <a:spAutoFit/>
          </a:bodyPr>
          <a:lstStyle/>
          <a:p>
            <a:r>
              <a:rPr lang="en-IN" sz="2400" b="1" dirty="0">
                <a:solidFill>
                  <a:schemeClr val="tx1"/>
                </a:solidFill>
                <a:latin typeface="Times New Roman" panose="02020603050405020304" pitchFamily="18" charset="0"/>
                <a:cs typeface="Times New Roman" panose="02020603050405020304" pitchFamily="18" charset="0"/>
              </a:rPr>
              <a:t>Team members:</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C. Geetha Sravanthi</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B.Keerthi</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B.Sravanthi</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B. Mamatha</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C. Anusha</a:t>
            </a:r>
            <a:br>
              <a:rPr lang="en-IN" sz="2400" b="1" dirty="0">
                <a:solidFill>
                  <a:schemeClr val="tx1"/>
                </a:solidFill>
                <a:latin typeface="Times New Roman" panose="02020603050405020304" pitchFamily="18" charset="0"/>
                <a:cs typeface="Times New Roman" panose="02020603050405020304" pitchFamily="18" charset="0"/>
              </a:rPr>
            </a:b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7000"/>
          </a:xfrm>
          <a:prstGeom prst="rect">
            <a:avLst/>
          </a:prstGeom>
        </p:spPr>
      </p:pic>
      <p:sp>
        <p:nvSpPr>
          <p:cNvPr id="3" name="object 3"/>
          <p:cNvSpPr txBox="1">
            <a:spLocks noGrp="1"/>
          </p:cNvSpPr>
          <p:nvPr>
            <p:ph type="title"/>
          </p:nvPr>
        </p:nvSpPr>
        <p:spPr>
          <a:xfrm>
            <a:off x="5454624" y="978358"/>
            <a:ext cx="7391451" cy="5356595"/>
          </a:xfrm>
          <a:prstGeom prst="rect">
            <a:avLst/>
          </a:prstGeom>
        </p:spPr>
        <p:txBody>
          <a:bodyPr vert="horz" wrap="square" lIns="0" tIns="1045210" rIns="0" bIns="0" rtlCol="0">
            <a:spAutoFit/>
          </a:bodyPr>
          <a:lstStyle/>
          <a:p>
            <a:pPr algn="ctr">
              <a:lnSpc>
                <a:spcPct val="100000"/>
              </a:lnSpc>
              <a:spcBef>
                <a:spcPts val="8230"/>
              </a:spcBef>
            </a:pPr>
            <a:br>
              <a:rPr lang="en-IN" spc="875" dirty="0"/>
            </a:br>
            <a:r>
              <a:rPr sz="9600" spc="875" dirty="0">
                <a:solidFill>
                  <a:schemeClr val="tx1"/>
                </a:solidFill>
                <a:latin typeface="Times New Roman" panose="02020603050405020304" pitchFamily="18" charset="0"/>
                <a:cs typeface="Times New Roman" panose="02020603050405020304" pitchFamily="18" charset="0"/>
              </a:rPr>
              <a:t>Thank</a:t>
            </a:r>
            <a:r>
              <a:rPr lang="en-IN" sz="9600" spc="875" dirty="0">
                <a:solidFill>
                  <a:schemeClr val="tx1"/>
                </a:solidFill>
                <a:latin typeface="Times New Roman" panose="02020603050405020304" pitchFamily="18" charset="0"/>
                <a:cs typeface="Times New Roman" panose="02020603050405020304" pitchFamily="18" charset="0"/>
              </a:rPr>
              <a:t> You!</a:t>
            </a:r>
            <a:endParaRPr spc="875" dirty="0"/>
          </a:p>
          <a:p>
            <a:pPr algn="ctr">
              <a:lnSpc>
                <a:spcPct val="100000"/>
              </a:lnSpc>
              <a:spcBef>
                <a:spcPts val="1525"/>
              </a:spcBef>
            </a:pPr>
            <a:endParaRPr sz="2700" dirty="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343" y="-966"/>
            <a:ext cx="18288000" cy="10287000"/>
          </a:xfrm>
          <a:prstGeom prst="rect">
            <a:avLst/>
          </a:prstGeom>
        </p:spPr>
      </p:pic>
      <p:pic>
        <p:nvPicPr>
          <p:cNvPr id="3" name="object 3"/>
          <p:cNvPicPr/>
          <p:nvPr/>
        </p:nvPicPr>
        <p:blipFill>
          <a:blip r:embed="rId3" cstate="print"/>
          <a:stretch>
            <a:fillRect/>
          </a:stretch>
        </p:blipFill>
        <p:spPr>
          <a:xfrm>
            <a:off x="10477386" y="1708772"/>
            <a:ext cx="6477000" cy="6867524"/>
          </a:xfrm>
          <a:prstGeom prst="rect">
            <a:avLst/>
          </a:prstGeom>
        </p:spPr>
      </p:pic>
      <p:sp>
        <p:nvSpPr>
          <p:cNvPr id="4" name="object 4"/>
          <p:cNvSpPr txBox="1">
            <a:spLocks noGrp="1"/>
          </p:cNvSpPr>
          <p:nvPr>
            <p:ph type="title"/>
          </p:nvPr>
        </p:nvSpPr>
        <p:spPr>
          <a:xfrm>
            <a:off x="920750" y="1659198"/>
            <a:ext cx="8229600" cy="689291"/>
          </a:xfrm>
          <a:prstGeom prst="rect">
            <a:avLst/>
          </a:prstGeom>
        </p:spPr>
        <p:txBody>
          <a:bodyPr vert="horz" wrap="square" lIns="0" tIns="12065" rIns="0" bIns="0" rtlCol="0">
            <a:spAutoFit/>
          </a:bodyPr>
          <a:lstStyle/>
          <a:p>
            <a:pPr marL="12700">
              <a:lnSpc>
                <a:spcPct val="100000"/>
              </a:lnSpc>
              <a:spcBef>
                <a:spcPts val="95"/>
              </a:spcBef>
            </a:pPr>
            <a:r>
              <a:rPr lang="en-IN" sz="4400" b="1" spc="225" dirty="0">
                <a:solidFill>
                  <a:schemeClr val="tx1"/>
                </a:solidFill>
                <a:latin typeface="Times New Roman" panose="02020603050405020304" pitchFamily="18" charset="0"/>
                <a:cs typeface="Times New Roman" panose="02020603050405020304" pitchFamily="18" charset="0"/>
              </a:rPr>
              <a:t>     </a:t>
            </a:r>
            <a:r>
              <a:rPr sz="4400" b="1" spc="225" dirty="0">
                <a:solidFill>
                  <a:schemeClr val="tx1"/>
                </a:solidFill>
                <a:latin typeface="Times New Roman" panose="02020603050405020304" pitchFamily="18" charset="0"/>
                <a:cs typeface="Times New Roman" panose="02020603050405020304" pitchFamily="18" charset="0"/>
              </a:rPr>
              <a:t>Introduction</a:t>
            </a:r>
            <a:r>
              <a:rPr sz="4400" b="1" spc="85" dirty="0">
                <a:solidFill>
                  <a:schemeClr val="tx1"/>
                </a:solidFill>
                <a:latin typeface="Times New Roman" panose="02020603050405020304" pitchFamily="18" charset="0"/>
                <a:cs typeface="Times New Roman" panose="02020603050405020304" pitchFamily="18" charset="0"/>
              </a:rPr>
              <a:t> </a:t>
            </a:r>
            <a:r>
              <a:rPr sz="4400" b="1" spc="285" dirty="0">
                <a:solidFill>
                  <a:schemeClr val="tx1"/>
                </a:solidFill>
                <a:latin typeface="Times New Roman" panose="02020603050405020304" pitchFamily="18" charset="0"/>
                <a:cs typeface="Times New Roman" panose="02020603050405020304" pitchFamily="18" charset="0"/>
              </a:rPr>
              <a:t>to</a:t>
            </a:r>
            <a:r>
              <a:rPr sz="4400" b="1" spc="85" dirty="0">
                <a:solidFill>
                  <a:schemeClr val="tx1"/>
                </a:solidFill>
                <a:latin typeface="Times New Roman" panose="02020603050405020304" pitchFamily="18" charset="0"/>
                <a:cs typeface="Times New Roman" panose="02020603050405020304" pitchFamily="18" charset="0"/>
              </a:rPr>
              <a:t> </a:t>
            </a:r>
            <a:r>
              <a:rPr sz="4400" b="1" spc="215" dirty="0">
                <a:solidFill>
                  <a:schemeClr val="tx1"/>
                </a:solidFill>
                <a:latin typeface="Times New Roman" panose="02020603050405020304" pitchFamily="18" charset="0"/>
                <a:cs typeface="Times New Roman" panose="02020603050405020304" pitchFamily="18" charset="0"/>
              </a:rPr>
              <a:t>Pollution</a:t>
            </a:r>
            <a:endParaRPr sz="44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44A27E-66A9-5331-7F40-BA9AFEEE877A}"/>
              </a:ext>
            </a:extLst>
          </p:cNvPr>
          <p:cNvSpPr txBox="1"/>
          <p:nvPr/>
        </p:nvSpPr>
        <p:spPr>
          <a:xfrm>
            <a:off x="1773710" y="3803706"/>
            <a:ext cx="6858000" cy="267765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Pollution is the introduction of harmful materials into the environment. These harmful materials are called pollutants. Pollutants can be natural, such as volcanic ash. They can also be created by human activity, such as trash or runoff produced by factories.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6116-4DD0-439D-3B04-2C504A94C92C}"/>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5A70AEA-E33B-2BB2-271E-F54EDEE3DFB7}"/>
              </a:ext>
            </a:extLst>
          </p:cNvPr>
          <p:cNvSpPr>
            <a:spLocks noGrp="1"/>
          </p:cNvSpPr>
          <p:nvPr>
            <p:ph type="body" idx="1"/>
          </p:nvPr>
        </p:nvSpPr>
        <p:spPr/>
        <p:txBody>
          <a:bodyPr/>
          <a:lstStyle/>
          <a:p>
            <a:endParaRPr lang="en-IN"/>
          </a:p>
        </p:txBody>
      </p:sp>
      <p:pic>
        <p:nvPicPr>
          <p:cNvPr id="4" name="object 2">
            <a:extLst>
              <a:ext uri="{FF2B5EF4-FFF2-40B4-BE49-F238E27FC236}">
                <a16:creationId xmlns:a16="http://schemas.microsoft.com/office/drawing/2014/main" id="{FBEA7F0E-2DA5-9C92-D681-907EBF7452CF}"/>
              </a:ext>
            </a:extLst>
          </p:cNvPr>
          <p:cNvPicPr/>
          <p:nvPr/>
        </p:nvPicPr>
        <p:blipFill>
          <a:blip r:embed="rId2" cstate="print"/>
          <a:stretch>
            <a:fillRect/>
          </a:stretch>
        </p:blipFill>
        <p:spPr>
          <a:xfrm>
            <a:off x="35379" y="-2"/>
            <a:ext cx="18288000" cy="10287000"/>
          </a:xfrm>
          <a:prstGeom prst="rect">
            <a:avLst/>
          </a:prstGeom>
        </p:spPr>
      </p:pic>
      <p:sp>
        <p:nvSpPr>
          <p:cNvPr id="5" name="TextBox 4">
            <a:extLst>
              <a:ext uri="{FF2B5EF4-FFF2-40B4-BE49-F238E27FC236}">
                <a16:creationId xmlns:a16="http://schemas.microsoft.com/office/drawing/2014/main" id="{AA50AB41-568F-6F8D-9E43-4FF044EAEF84}"/>
              </a:ext>
            </a:extLst>
          </p:cNvPr>
          <p:cNvSpPr txBox="1"/>
          <p:nvPr/>
        </p:nvSpPr>
        <p:spPr>
          <a:xfrm>
            <a:off x="2520950" y="1187450"/>
            <a:ext cx="4897816" cy="2308324"/>
          </a:xfrm>
          <a:prstGeom prst="rect">
            <a:avLst/>
          </a:prstGeom>
          <a:noFill/>
        </p:spPr>
        <p:txBody>
          <a:bodyPr wrap="none" rtlCol="0">
            <a:spAutoFit/>
          </a:bodyPr>
          <a:lstStyle/>
          <a:p>
            <a:r>
              <a:rPr lang="en-IN" sz="4800" dirty="0">
                <a:latin typeface="Times New Roman" panose="02020603050405020304" pitchFamily="18" charset="0"/>
                <a:cs typeface="Times New Roman" panose="02020603050405020304" pitchFamily="18" charset="0"/>
              </a:rPr>
              <a:t>Types of Pollution:</a:t>
            </a:r>
          </a:p>
          <a:p>
            <a:endParaRPr lang="en-IN" sz="4800" dirty="0">
              <a:latin typeface="Times New Roman" panose="02020603050405020304" pitchFamily="18" charset="0"/>
              <a:cs typeface="Times New Roman" panose="02020603050405020304" pitchFamily="18" charset="0"/>
            </a:endParaRPr>
          </a:p>
          <a:p>
            <a:endParaRPr lang="en-IN" sz="4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4AAE1A3-9122-15A4-ED9C-0F5F9EA7488C}"/>
              </a:ext>
            </a:extLst>
          </p:cNvPr>
          <p:cNvSpPr txBox="1"/>
          <p:nvPr/>
        </p:nvSpPr>
        <p:spPr>
          <a:xfrm>
            <a:off x="2673350" y="3092450"/>
            <a:ext cx="4865434" cy="4147739"/>
          </a:xfrm>
          <a:prstGeom prst="rect">
            <a:avLst/>
          </a:prstGeom>
          <a:noFill/>
        </p:spPr>
        <p:txBody>
          <a:bodyPr wrap="none" rtlCol="0">
            <a:spAutoFit/>
          </a:bodyPr>
          <a:lstStyle/>
          <a:p>
            <a:pPr marL="571500" indent="-571500">
              <a:lnSpc>
                <a:spcPct val="150000"/>
              </a:lnSpc>
              <a:buFont typeface="Arial" panose="020B0604020202020204" pitchFamily="34" charset="0"/>
              <a:buChar char="•"/>
            </a:pPr>
            <a:r>
              <a:rPr lang="fr-FR" sz="3600" dirty="0">
                <a:latin typeface="Times New Roman" panose="02020603050405020304" pitchFamily="18" charset="0"/>
                <a:cs typeface="Times New Roman" panose="02020603050405020304" pitchFamily="18" charset="0"/>
              </a:rPr>
              <a:t>Air pollution.</a:t>
            </a:r>
          </a:p>
          <a:p>
            <a:pPr marL="571500" indent="-571500">
              <a:lnSpc>
                <a:spcPct val="150000"/>
              </a:lnSpc>
              <a:buFont typeface="Arial" panose="020B0604020202020204" pitchFamily="34" charset="0"/>
              <a:buChar char="•"/>
            </a:pPr>
            <a:r>
              <a:rPr lang="fr-FR" sz="3600" dirty="0">
                <a:latin typeface="Times New Roman" panose="02020603050405020304" pitchFamily="18" charset="0"/>
                <a:cs typeface="Times New Roman" panose="02020603050405020304" pitchFamily="18" charset="0"/>
              </a:rPr>
              <a:t>Water pollution.</a:t>
            </a:r>
          </a:p>
          <a:p>
            <a:pPr marL="571500" indent="-571500">
              <a:lnSpc>
                <a:spcPct val="150000"/>
              </a:lnSpc>
              <a:buFont typeface="Arial" panose="020B0604020202020204" pitchFamily="34" charset="0"/>
              <a:buChar char="•"/>
            </a:pPr>
            <a:r>
              <a:rPr lang="fr-FR" sz="3600" dirty="0">
                <a:latin typeface="Times New Roman" panose="02020603050405020304" pitchFamily="18" charset="0"/>
                <a:cs typeface="Times New Roman" panose="02020603050405020304" pitchFamily="18" charset="0"/>
              </a:rPr>
              <a:t>Soil pollution.</a:t>
            </a:r>
          </a:p>
          <a:p>
            <a:pPr marL="571500" indent="-571500">
              <a:lnSpc>
                <a:spcPct val="150000"/>
              </a:lnSpc>
              <a:buFont typeface="Arial" panose="020B0604020202020204" pitchFamily="34" charset="0"/>
              <a:buChar char="•"/>
            </a:pPr>
            <a:r>
              <a:rPr lang="fr-FR" sz="3600" dirty="0">
                <a:latin typeface="Times New Roman" panose="02020603050405020304" pitchFamily="18" charset="0"/>
                <a:cs typeface="Times New Roman" panose="02020603050405020304" pitchFamily="18" charset="0"/>
              </a:rPr>
              <a:t>Radioactive pollution.</a:t>
            </a:r>
          </a:p>
          <a:p>
            <a:pPr marL="571500" indent="-571500">
              <a:lnSpc>
                <a:spcPct val="150000"/>
              </a:lnSpc>
              <a:buFont typeface="Arial" panose="020B0604020202020204" pitchFamily="34" charset="0"/>
              <a:buChar char="•"/>
            </a:pPr>
            <a:r>
              <a:rPr lang="fr-FR" sz="3600" dirty="0">
                <a:latin typeface="Times New Roman" panose="02020603050405020304" pitchFamily="18" charset="0"/>
                <a:cs typeface="Times New Roman" panose="02020603050405020304" pitchFamily="18" charset="0"/>
              </a:rPr>
              <a:t>Noise pollution</a:t>
            </a:r>
            <a:endParaRPr lang="en-IN" sz="3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607B7C7-1A97-F7A6-8298-E0C263C04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189" y="2853935"/>
            <a:ext cx="6722161" cy="5076833"/>
          </a:xfrm>
          <a:prstGeom prst="rect">
            <a:avLst/>
          </a:prstGeom>
          <a:ln>
            <a:noFill/>
          </a:ln>
          <a:effectLst>
            <a:softEdge rad="112500"/>
          </a:effectLst>
        </p:spPr>
      </p:pic>
    </p:spTree>
    <p:extLst>
      <p:ext uri="{BB962C8B-B14F-4D97-AF65-F5344CB8AC3E}">
        <p14:creationId xmlns:p14="http://schemas.microsoft.com/office/powerpoint/2010/main" val="55501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379" y="-2"/>
            <a:ext cx="18288000" cy="10287000"/>
          </a:xfrm>
          <a:prstGeom prst="rect">
            <a:avLst/>
          </a:prstGeom>
        </p:spPr>
      </p:pic>
      <p:sp>
        <p:nvSpPr>
          <p:cNvPr id="3" name="object 3"/>
          <p:cNvSpPr txBox="1">
            <a:spLocks noGrp="1"/>
          </p:cNvSpPr>
          <p:nvPr>
            <p:ph type="title"/>
          </p:nvPr>
        </p:nvSpPr>
        <p:spPr>
          <a:xfrm>
            <a:off x="1978558" y="982199"/>
            <a:ext cx="7476592" cy="843180"/>
          </a:xfrm>
          <a:prstGeom prst="rect">
            <a:avLst/>
          </a:prstGeom>
        </p:spPr>
        <p:txBody>
          <a:bodyPr vert="horz" wrap="square" lIns="0" tIns="12065" rIns="0" bIns="0" rtlCol="0">
            <a:spAutoFit/>
          </a:bodyPr>
          <a:lstStyle/>
          <a:p>
            <a:pPr marL="12700">
              <a:lnSpc>
                <a:spcPct val="100000"/>
              </a:lnSpc>
              <a:spcBef>
                <a:spcPts val="95"/>
              </a:spcBef>
            </a:pPr>
            <a:r>
              <a:rPr sz="5400" spc="175" dirty="0">
                <a:solidFill>
                  <a:schemeClr val="tx1"/>
                </a:solidFill>
                <a:latin typeface="Times New Roman" panose="02020603050405020304" pitchFamily="18" charset="0"/>
                <a:cs typeface="Times New Roman" panose="02020603050405020304" pitchFamily="18" charset="0"/>
              </a:rPr>
              <a:t>Air</a:t>
            </a:r>
            <a:r>
              <a:rPr sz="5400" spc="95" dirty="0">
                <a:solidFill>
                  <a:schemeClr val="tx1"/>
                </a:solidFill>
                <a:latin typeface="Times New Roman" panose="02020603050405020304" pitchFamily="18" charset="0"/>
                <a:cs typeface="Times New Roman" panose="02020603050405020304" pitchFamily="18" charset="0"/>
              </a:rPr>
              <a:t> </a:t>
            </a:r>
            <a:r>
              <a:rPr sz="5400" spc="235" dirty="0">
                <a:solidFill>
                  <a:schemeClr val="tx1"/>
                </a:solidFill>
                <a:latin typeface="Times New Roman" panose="02020603050405020304" pitchFamily="18" charset="0"/>
                <a:cs typeface="Times New Roman" panose="02020603050405020304" pitchFamily="18" charset="0"/>
              </a:rPr>
              <a:t>Pollution</a:t>
            </a:r>
            <a:r>
              <a:rPr sz="5400" spc="95" dirty="0">
                <a:solidFill>
                  <a:schemeClr val="tx1"/>
                </a:solidFill>
                <a:latin typeface="Times New Roman" panose="02020603050405020304" pitchFamily="18" charset="0"/>
                <a:cs typeface="Times New Roman" panose="02020603050405020304" pitchFamily="18" charset="0"/>
              </a:rPr>
              <a:t> </a:t>
            </a:r>
            <a:endParaRPr sz="5400" dirty="0">
              <a:solidFill>
                <a:schemeClr val="tx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A2EFBFB-A645-35B4-FB13-716C7E5E4B62}"/>
              </a:ext>
            </a:extLst>
          </p:cNvPr>
          <p:cNvSpPr txBox="1"/>
          <p:nvPr/>
        </p:nvSpPr>
        <p:spPr>
          <a:xfrm>
            <a:off x="1978558" y="2635250"/>
            <a:ext cx="8390992" cy="3539430"/>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Air pollution occurs when harmful gasses and dust are released into the atmosphere. There are many sources of air pollution, such as forest fires, human activities, and volcanic eruptions. Automobiles and power plants are the highest contributors. Air pollution causes diseases in humans and animals.</a:t>
            </a:r>
            <a:endParaRPr lang="en-IN" sz="32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6AD9E8E-98C6-F93A-DE3E-8831AFBD8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4749" y="982199"/>
            <a:ext cx="8200572" cy="86634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7000"/>
          </a:xfrm>
          <a:prstGeom prst="rect">
            <a:avLst/>
          </a:prstGeom>
        </p:spPr>
      </p:pic>
      <p:sp>
        <p:nvSpPr>
          <p:cNvPr id="4" name="object 4"/>
          <p:cNvSpPr txBox="1">
            <a:spLocks noGrp="1"/>
          </p:cNvSpPr>
          <p:nvPr>
            <p:ph type="title"/>
          </p:nvPr>
        </p:nvSpPr>
        <p:spPr>
          <a:xfrm>
            <a:off x="8769350" y="991724"/>
            <a:ext cx="6172199" cy="750847"/>
          </a:xfrm>
          <a:prstGeom prst="rect">
            <a:avLst/>
          </a:prstGeom>
        </p:spPr>
        <p:txBody>
          <a:bodyPr vert="horz" wrap="square" lIns="0" tIns="12065" rIns="0" bIns="0" rtlCol="0">
            <a:spAutoFit/>
          </a:bodyPr>
          <a:lstStyle/>
          <a:p>
            <a:pPr marL="12700">
              <a:lnSpc>
                <a:spcPct val="100000"/>
              </a:lnSpc>
              <a:spcBef>
                <a:spcPts val="95"/>
              </a:spcBef>
            </a:pPr>
            <a:r>
              <a:rPr sz="4800" spc="225" dirty="0">
                <a:solidFill>
                  <a:schemeClr val="tx1"/>
                </a:solidFill>
                <a:latin typeface="Times New Roman" panose="02020603050405020304" pitchFamily="18" charset="0"/>
                <a:cs typeface="Times New Roman" panose="02020603050405020304" pitchFamily="18" charset="0"/>
              </a:rPr>
              <a:t>Water</a:t>
            </a:r>
            <a:r>
              <a:rPr sz="4800" spc="95" dirty="0">
                <a:solidFill>
                  <a:schemeClr val="tx1"/>
                </a:solidFill>
                <a:latin typeface="Times New Roman" panose="02020603050405020304" pitchFamily="18" charset="0"/>
                <a:cs typeface="Times New Roman" panose="02020603050405020304" pitchFamily="18" charset="0"/>
              </a:rPr>
              <a:t> </a:t>
            </a:r>
            <a:r>
              <a:rPr sz="4800" spc="225" dirty="0">
                <a:solidFill>
                  <a:schemeClr val="tx1"/>
                </a:solidFill>
                <a:latin typeface="Times New Roman" panose="02020603050405020304" pitchFamily="18" charset="0"/>
                <a:cs typeface="Times New Roman" panose="02020603050405020304" pitchFamily="18" charset="0"/>
              </a:rPr>
              <a:t>Pollution</a:t>
            </a:r>
            <a:r>
              <a:rPr sz="4800" spc="100" dirty="0">
                <a:solidFill>
                  <a:schemeClr val="tx1"/>
                </a:solidFill>
                <a:latin typeface="Times New Roman" panose="02020603050405020304" pitchFamily="18" charset="0"/>
                <a:cs typeface="Times New Roman" panose="02020603050405020304" pitchFamily="18" charset="0"/>
              </a:rPr>
              <a:t> </a:t>
            </a:r>
            <a:endParaRPr sz="4800"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3381DF5-34B6-E332-13BA-625110AB4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49" y="2254250"/>
            <a:ext cx="7543801" cy="6248399"/>
          </a:xfrm>
          <a:prstGeom prst="rect">
            <a:avLst/>
          </a:prstGeom>
        </p:spPr>
      </p:pic>
      <p:sp>
        <p:nvSpPr>
          <p:cNvPr id="14" name="TextBox 13">
            <a:extLst>
              <a:ext uri="{FF2B5EF4-FFF2-40B4-BE49-F238E27FC236}">
                <a16:creationId xmlns:a16="http://schemas.microsoft.com/office/drawing/2014/main" id="{60541A29-3493-5B4D-D009-C31F0556C46F}"/>
              </a:ext>
            </a:extLst>
          </p:cNvPr>
          <p:cNvSpPr txBox="1"/>
          <p:nvPr/>
        </p:nvSpPr>
        <p:spPr>
          <a:xfrm>
            <a:off x="8769350" y="3092450"/>
            <a:ext cx="5410200" cy="440120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Water pollution is any contamination of water with chemicals or other hazardous substances that are detrimental to human, animal, or plant health. Possible sources of water contamination are: Corroded water pipes that leach harmful chemicals, such as lead. Hazardous waste sites and industrial discharges</a:t>
            </a:r>
            <a:r>
              <a:rPr lang="en-US" dirty="0"/>
              <a: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384" y="0"/>
            <a:ext cx="18288000" cy="10287000"/>
          </a:xfrm>
          <a:prstGeom prst="rect">
            <a:avLst/>
          </a:prstGeom>
        </p:spPr>
      </p:pic>
      <p:sp>
        <p:nvSpPr>
          <p:cNvPr id="8" name="object 8"/>
          <p:cNvSpPr txBox="1"/>
          <p:nvPr/>
        </p:nvSpPr>
        <p:spPr>
          <a:xfrm>
            <a:off x="3893224" y="2413908"/>
            <a:ext cx="10296525" cy="382156"/>
          </a:xfrm>
          <a:prstGeom prst="rect">
            <a:avLst/>
          </a:prstGeom>
        </p:spPr>
        <p:txBody>
          <a:bodyPr vert="horz" wrap="square" lIns="0" tIns="12700" rIns="0" bIns="0" rtlCol="0">
            <a:spAutoFit/>
          </a:bodyPr>
          <a:lstStyle/>
          <a:p>
            <a:pPr marL="12700" marR="5080">
              <a:lnSpc>
                <a:spcPct val="99800"/>
              </a:lnSpc>
              <a:spcBef>
                <a:spcPts val="100"/>
              </a:spcBef>
            </a:pPr>
            <a:r>
              <a:rPr sz="2400" spc="-110" dirty="0">
                <a:solidFill>
                  <a:srgbClr val="2B563B"/>
                </a:solidFill>
                <a:latin typeface="Verdana"/>
                <a:cs typeface="Verdana"/>
              </a:rPr>
              <a:t>.</a:t>
            </a:r>
            <a:endParaRPr sz="2400" dirty="0">
              <a:latin typeface="Verdana"/>
              <a:cs typeface="Verdana"/>
            </a:endParaRPr>
          </a:p>
        </p:txBody>
      </p:sp>
      <p:sp>
        <p:nvSpPr>
          <p:cNvPr id="9" name="object 9"/>
          <p:cNvSpPr txBox="1">
            <a:spLocks noGrp="1"/>
          </p:cNvSpPr>
          <p:nvPr>
            <p:ph type="title"/>
          </p:nvPr>
        </p:nvSpPr>
        <p:spPr>
          <a:xfrm>
            <a:off x="6254750" y="959910"/>
            <a:ext cx="5867400" cy="754053"/>
          </a:xfrm>
          <a:prstGeom prst="rect">
            <a:avLst/>
          </a:prstGeom>
        </p:spPr>
        <p:txBody>
          <a:bodyPr vert="horz" wrap="square" lIns="0" tIns="15240" rIns="0" bIns="0" rtlCol="0">
            <a:spAutoFit/>
          </a:bodyPr>
          <a:lstStyle/>
          <a:p>
            <a:pPr marL="12700">
              <a:lnSpc>
                <a:spcPct val="100000"/>
              </a:lnSpc>
              <a:spcBef>
                <a:spcPts val="120"/>
              </a:spcBef>
            </a:pPr>
            <a:r>
              <a:rPr lang="en-IN" sz="4800" dirty="0">
                <a:solidFill>
                  <a:schemeClr val="tx1"/>
                </a:solidFill>
                <a:latin typeface="Times New Roman" panose="02020603050405020304" pitchFamily="18" charset="0"/>
                <a:cs typeface="Times New Roman" panose="02020603050405020304" pitchFamily="18" charset="0"/>
              </a:rPr>
              <a:t>Soil Pollution</a:t>
            </a:r>
            <a:endParaRPr sz="4800"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D444A1E-26E2-FDBA-D32B-EEE51B18F04D}"/>
              </a:ext>
            </a:extLst>
          </p:cNvPr>
          <p:cNvSpPr txBox="1"/>
          <p:nvPr/>
        </p:nvSpPr>
        <p:spPr>
          <a:xfrm>
            <a:off x="2749550" y="2254251"/>
            <a:ext cx="12954000" cy="2062103"/>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Soil pollution refers to the contamination of soil with anomalous concentrations of toxic substances. It is a serious environmental concern since it harbours many health hazards. For example, exposure to soil containing high concentrations of benzene increases the risk of contracting leukemia.</a:t>
            </a:r>
            <a:endParaRPr lang="en-IN" sz="32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196405F-E98D-B039-B912-665B0106C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549" y="4856641"/>
            <a:ext cx="11440199" cy="45706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A1C81A-34D2-BDBD-85DA-8BD052B3DCA2}"/>
              </a:ext>
            </a:extLst>
          </p:cNvPr>
          <p:cNvSpPr>
            <a:spLocks noGrp="1"/>
          </p:cNvSpPr>
          <p:nvPr>
            <p:ph type="body" idx="1"/>
          </p:nvPr>
        </p:nvSpPr>
        <p:spPr/>
        <p:txBody>
          <a:bodyPr/>
          <a:lstStyle/>
          <a:p>
            <a:endParaRPr lang="en-IN"/>
          </a:p>
        </p:txBody>
      </p:sp>
      <p:pic>
        <p:nvPicPr>
          <p:cNvPr id="4" name="object 2">
            <a:extLst>
              <a:ext uri="{FF2B5EF4-FFF2-40B4-BE49-F238E27FC236}">
                <a16:creationId xmlns:a16="http://schemas.microsoft.com/office/drawing/2014/main" id="{AB7454D4-EA83-FD70-69A5-F4C9AF4AF1B4}"/>
              </a:ext>
            </a:extLst>
          </p:cNvPr>
          <p:cNvPicPr/>
          <p:nvPr/>
        </p:nvPicPr>
        <p:blipFill>
          <a:blip r:embed="rId2" cstate="print"/>
          <a:stretch>
            <a:fillRect/>
          </a:stretch>
        </p:blipFill>
        <p:spPr>
          <a:xfrm>
            <a:off x="67384" y="0"/>
            <a:ext cx="18379366" cy="10287000"/>
          </a:xfrm>
          <a:prstGeom prst="rect">
            <a:avLst/>
          </a:prstGeom>
        </p:spPr>
      </p:pic>
      <p:sp>
        <p:nvSpPr>
          <p:cNvPr id="2" name="TextBox 1">
            <a:extLst>
              <a:ext uri="{FF2B5EF4-FFF2-40B4-BE49-F238E27FC236}">
                <a16:creationId xmlns:a16="http://schemas.microsoft.com/office/drawing/2014/main" id="{41B773BC-5A59-EFBE-E272-C75FD2A0C6E7}"/>
              </a:ext>
            </a:extLst>
          </p:cNvPr>
          <p:cNvSpPr txBox="1"/>
          <p:nvPr/>
        </p:nvSpPr>
        <p:spPr>
          <a:xfrm>
            <a:off x="1835150" y="1416049"/>
            <a:ext cx="9829800" cy="7109639"/>
          </a:xfrm>
          <a:prstGeom prst="rect">
            <a:avLst/>
          </a:prstGeom>
          <a:noFill/>
        </p:spPr>
        <p:txBody>
          <a:bodyPr wrap="square" rtlCol="0">
            <a:spAutoFit/>
          </a:bodyPr>
          <a:lstStyle/>
          <a:p>
            <a:r>
              <a:rPr lang="en-IN" sz="4800" u="sng" dirty="0">
                <a:latin typeface="Times New Roman" panose="02020603050405020304" pitchFamily="18" charset="0"/>
                <a:cs typeface="Times New Roman" panose="02020603050405020304" pitchFamily="18" charset="0"/>
              </a:rPr>
              <a:t>Causes Of Pollution</a:t>
            </a:r>
            <a:r>
              <a:rPr lang="en-IN" sz="4400" u="sng" dirty="0">
                <a:latin typeface="Times New Roman" panose="02020603050405020304" pitchFamily="18" charset="0"/>
                <a:cs typeface="Times New Roman" panose="02020603050405020304" pitchFamily="18" charset="0"/>
              </a:rPr>
              <a:t>:</a:t>
            </a:r>
          </a:p>
          <a:p>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Construction</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Open burning of garbage waste</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Volcanic eruptions</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Exhaust gases from industries and factories</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Transportation</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Oil spills</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Fertilizers and pesticides</a:t>
            </a:r>
          </a:p>
          <a:p>
            <a:pPr marL="571500" indent="-571500">
              <a:buFont typeface="Wingdings" panose="05000000000000000000" pitchFamily="2" charset="2"/>
              <a:buChar char="§"/>
            </a:pPr>
            <a:r>
              <a:rPr lang="en-US" sz="4000" dirty="0">
                <a:latin typeface="Times New Roman" panose="02020603050405020304" pitchFamily="18" charset="0"/>
                <a:cs typeface="Times New Roman" panose="02020603050405020304" pitchFamily="18" charset="0"/>
              </a:rPr>
              <a:t>Radioactive waste </a:t>
            </a:r>
          </a:p>
          <a:p>
            <a:pPr marL="571500" indent="-571500">
              <a:buFont typeface="Wingdings" panose="05000000000000000000" pitchFamily="2" charset="2"/>
              <a:buChar char="§"/>
            </a:pP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89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5D8-EFE5-0EF9-E1C6-7D1DDFE4AC03}"/>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024557C-DAA9-2507-6B95-A0A89DA2BB77}"/>
              </a:ext>
            </a:extLst>
          </p:cNvPr>
          <p:cNvSpPr>
            <a:spLocks noGrp="1"/>
          </p:cNvSpPr>
          <p:nvPr>
            <p:ph type="body" idx="1"/>
          </p:nvPr>
        </p:nvSpPr>
        <p:spPr/>
        <p:txBody>
          <a:bodyPr/>
          <a:lstStyle/>
          <a:p>
            <a:endParaRPr lang="en-IN"/>
          </a:p>
        </p:txBody>
      </p:sp>
      <p:pic>
        <p:nvPicPr>
          <p:cNvPr id="4" name="object 2">
            <a:extLst>
              <a:ext uri="{FF2B5EF4-FFF2-40B4-BE49-F238E27FC236}">
                <a16:creationId xmlns:a16="http://schemas.microsoft.com/office/drawing/2014/main" id="{00FE7AC3-1E06-224A-4601-4467218C0E1F}"/>
              </a:ext>
            </a:extLst>
          </p:cNvPr>
          <p:cNvPicPr/>
          <p:nvPr/>
        </p:nvPicPr>
        <p:blipFill>
          <a:blip r:embed="rId3" cstate="print"/>
          <a:stretch>
            <a:fillRect/>
          </a:stretch>
        </p:blipFill>
        <p:spPr>
          <a:xfrm>
            <a:off x="12700" y="0"/>
            <a:ext cx="18288000" cy="10287000"/>
          </a:xfrm>
          <a:prstGeom prst="rect">
            <a:avLst/>
          </a:prstGeom>
        </p:spPr>
      </p:pic>
      <p:sp>
        <p:nvSpPr>
          <p:cNvPr id="5" name="TextBox 4">
            <a:extLst>
              <a:ext uri="{FF2B5EF4-FFF2-40B4-BE49-F238E27FC236}">
                <a16:creationId xmlns:a16="http://schemas.microsoft.com/office/drawing/2014/main" id="{1CDF2C5D-CF56-A3C8-1AA9-E2AEC872713F}"/>
              </a:ext>
            </a:extLst>
          </p:cNvPr>
          <p:cNvSpPr txBox="1"/>
          <p:nvPr/>
        </p:nvSpPr>
        <p:spPr>
          <a:xfrm>
            <a:off x="2520950" y="1339850"/>
            <a:ext cx="7531677" cy="6678751"/>
          </a:xfrm>
          <a:prstGeom prst="rect">
            <a:avLst/>
          </a:prstGeom>
          <a:noFill/>
        </p:spPr>
        <p:txBody>
          <a:bodyPr wrap="none" rtlCol="0">
            <a:spAutoFit/>
          </a:bodyPr>
          <a:lstStyle/>
          <a:p>
            <a:r>
              <a:rPr lang="en-IN" sz="4800" dirty="0">
                <a:latin typeface="Times New Roman" panose="02020603050405020304" pitchFamily="18" charset="0"/>
                <a:cs typeface="Times New Roman" panose="02020603050405020304" pitchFamily="18" charset="0"/>
              </a:rPr>
              <a:t>How to prevent pollution</a:t>
            </a:r>
            <a:r>
              <a:rPr lang="en-IN" sz="4400" dirty="0">
                <a:latin typeface="Times New Roman" panose="02020603050405020304" pitchFamily="18" charset="0"/>
                <a:cs typeface="Times New Roman" panose="02020603050405020304" pitchFamily="18" charset="0"/>
              </a:rPr>
              <a:t>?</a:t>
            </a:r>
          </a:p>
          <a:p>
            <a:endParaRPr lang="en-IN" sz="44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Pollution Prevention</a:t>
            </a: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Alternatives in Transportation</a:t>
            </a: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Waste Reduction</a:t>
            </a: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Rain Barrel Collection</a:t>
            </a: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Yard and Garden Care</a:t>
            </a:r>
          </a:p>
          <a:p>
            <a:pPr marL="571500" indent="-571500">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Plant and care for trees</a:t>
            </a:r>
          </a:p>
          <a:p>
            <a:endParaRPr lang="en-IN" sz="3600" dirty="0">
              <a:latin typeface="Times New Roman" panose="02020603050405020304" pitchFamily="18" charset="0"/>
              <a:cs typeface="Times New Roman" panose="02020603050405020304" pitchFamily="18" charset="0"/>
            </a:endParaRPr>
          </a:p>
          <a:p>
            <a:endParaRPr lang="en-IN" sz="3600" dirty="0">
              <a:latin typeface="Times New Roman" panose="02020603050405020304" pitchFamily="18" charset="0"/>
              <a:cs typeface="Times New Roman" panose="02020603050405020304" pitchFamily="18" charset="0"/>
            </a:endParaRPr>
          </a:p>
        </p:txBody>
      </p:sp>
      <p:pic>
        <p:nvPicPr>
          <p:cNvPr id="6" name="object 3">
            <a:extLst>
              <a:ext uri="{FF2B5EF4-FFF2-40B4-BE49-F238E27FC236}">
                <a16:creationId xmlns:a16="http://schemas.microsoft.com/office/drawing/2014/main" id="{D39A8A48-B9F2-89CC-9716-4EE69224F27B}"/>
              </a:ext>
            </a:extLst>
          </p:cNvPr>
          <p:cNvPicPr/>
          <p:nvPr/>
        </p:nvPicPr>
        <p:blipFill>
          <a:blip r:embed="rId4" cstate="print"/>
          <a:stretch>
            <a:fillRect/>
          </a:stretch>
        </p:blipFill>
        <p:spPr>
          <a:xfrm>
            <a:off x="10284427" y="2835593"/>
            <a:ext cx="6729788" cy="4628514"/>
          </a:xfrm>
          <a:prstGeom prst="rect">
            <a:avLst/>
          </a:prstGeom>
        </p:spPr>
      </p:pic>
    </p:spTree>
    <p:extLst>
      <p:ext uri="{BB962C8B-B14F-4D97-AF65-F5344CB8AC3E}">
        <p14:creationId xmlns:p14="http://schemas.microsoft.com/office/powerpoint/2010/main" val="386979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00"/>
            <a:ext cx="18288000" cy="10287000"/>
          </a:xfrm>
          <a:prstGeom prst="rect">
            <a:avLst/>
          </a:prstGeom>
        </p:spPr>
      </p:pic>
      <p:sp>
        <p:nvSpPr>
          <p:cNvPr id="6" name="object 6"/>
          <p:cNvSpPr txBox="1">
            <a:spLocks noGrp="1"/>
          </p:cNvSpPr>
          <p:nvPr>
            <p:ph type="title"/>
          </p:nvPr>
        </p:nvSpPr>
        <p:spPr>
          <a:xfrm>
            <a:off x="4806950" y="979492"/>
            <a:ext cx="7303770" cy="1492716"/>
          </a:xfrm>
          <a:prstGeom prst="rect">
            <a:avLst/>
          </a:prstGeom>
        </p:spPr>
        <p:txBody>
          <a:bodyPr vert="horz" wrap="square" lIns="0" tIns="15240" rIns="0" bIns="0" rtlCol="0">
            <a:spAutoFit/>
          </a:bodyPr>
          <a:lstStyle/>
          <a:p>
            <a:pPr marL="12700">
              <a:lnSpc>
                <a:spcPct val="100000"/>
              </a:lnSpc>
              <a:spcBef>
                <a:spcPts val="120"/>
              </a:spcBef>
            </a:pPr>
            <a:r>
              <a:rPr lang="en-IN" sz="4800" dirty="0">
                <a:solidFill>
                  <a:schemeClr val="tx1"/>
                </a:solidFill>
                <a:latin typeface="Times New Roman" panose="02020603050405020304" pitchFamily="18" charset="0"/>
                <a:cs typeface="Times New Roman" panose="02020603050405020304" pitchFamily="18" charset="0"/>
              </a:rPr>
              <a:t>Conclusion: Call to Action</a:t>
            </a:r>
            <a:br>
              <a:rPr lang="en-IN" sz="4800" dirty="0">
                <a:solidFill>
                  <a:schemeClr val="tx1"/>
                </a:solidFill>
                <a:latin typeface="Times New Roman" panose="02020603050405020304" pitchFamily="18" charset="0"/>
                <a:cs typeface="Times New Roman" panose="02020603050405020304" pitchFamily="18" charset="0"/>
              </a:rPr>
            </a:br>
            <a:endParaRPr sz="48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410E827-2A20-0AE0-DD96-D20663F25BB2}"/>
              </a:ext>
            </a:extLst>
          </p:cNvPr>
          <p:cNvSpPr txBox="1"/>
          <p:nvPr/>
        </p:nvSpPr>
        <p:spPr>
          <a:xfrm>
            <a:off x="2444750" y="2472208"/>
            <a:ext cx="13521650" cy="2308324"/>
          </a:xfrm>
          <a:prstGeom prst="rect">
            <a:avLst/>
          </a:prstGeom>
          <a:noFill/>
        </p:spPr>
        <p:txBody>
          <a:bodyPr wrap="none" rtlCol="0">
            <a:spAutoFit/>
          </a:bodyPr>
          <a:lstStyle/>
          <a:p>
            <a:r>
              <a:rPr lang="en-IN" sz="3600" dirty="0">
                <a:latin typeface="Times New Roman" panose="02020603050405020304" pitchFamily="18" charset="0"/>
                <a:cs typeface="Times New Roman" panose="02020603050405020304" pitchFamily="18" charset="0"/>
              </a:rPr>
              <a:t>In Conclusion, Pollution is a complex challenge that requires immediate</a:t>
            </a:r>
          </a:p>
          <a:p>
            <a:r>
              <a:rPr lang="en-IN" sz="3600" dirty="0">
                <a:latin typeface="Times New Roman" panose="02020603050405020304" pitchFamily="18" charset="0"/>
                <a:cs typeface="Times New Roman" panose="02020603050405020304" pitchFamily="18" charset="0"/>
              </a:rPr>
              <a:t>Attention. By understanding and taking protective steps, we can work </a:t>
            </a:r>
          </a:p>
          <a:p>
            <a:r>
              <a:rPr lang="en-IN" sz="3600" dirty="0">
                <a:latin typeface="Times New Roman" panose="02020603050405020304" pitchFamily="18" charset="0"/>
                <a:cs typeface="Times New Roman" panose="02020603050405020304" pitchFamily="18" charset="0"/>
              </a:rPr>
              <a:t>towards a sustainable future. Let’s commit to being guardians of our </a:t>
            </a:r>
          </a:p>
          <a:p>
            <a:r>
              <a:rPr lang="en-IN" sz="3600" dirty="0">
                <a:latin typeface="Times New Roman" panose="02020603050405020304" pitchFamily="18" charset="0"/>
                <a:cs typeface="Times New Roman" panose="02020603050405020304" pitchFamily="18" charset="0"/>
              </a:rPr>
              <a:t>Environment.</a:t>
            </a:r>
          </a:p>
        </p:txBody>
      </p:sp>
      <p:pic>
        <p:nvPicPr>
          <p:cNvPr id="7" name="object 3">
            <a:extLst>
              <a:ext uri="{FF2B5EF4-FFF2-40B4-BE49-F238E27FC236}">
                <a16:creationId xmlns:a16="http://schemas.microsoft.com/office/drawing/2014/main" id="{E37CE5C6-252F-CC28-6EA7-2B04A371C137}"/>
              </a:ext>
            </a:extLst>
          </p:cNvPr>
          <p:cNvPicPr/>
          <p:nvPr/>
        </p:nvPicPr>
        <p:blipFill>
          <a:blip r:embed="rId3" cstate="print"/>
          <a:stretch>
            <a:fillRect/>
          </a:stretch>
        </p:blipFill>
        <p:spPr>
          <a:xfrm>
            <a:off x="3740150" y="5541756"/>
            <a:ext cx="10477499" cy="3801000"/>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TotalTime>
  <Words>350</Words>
  <Application>Microsoft Office PowerPoint</Application>
  <PresentationFormat>Custom</PresentationFormat>
  <Paragraphs>42</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Georgia</vt:lpstr>
      <vt:lpstr>Times New Roman</vt:lpstr>
      <vt:lpstr>Verdana</vt:lpstr>
      <vt:lpstr>Wingdings</vt:lpstr>
      <vt:lpstr>Office Theme</vt:lpstr>
      <vt:lpstr>Pollution  </vt:lpstr>
      <vt:lpstr>     Introduction to Pollution</vt:lpstr>
      <vt:lpstr>PowerPoint Presentation</vt:lpstr>
      <vt:lpstr>Air Pollution </vt:lpstr>
      <vt:lpstr>Water Pollution </vt:lpstr>
      <vt:lpstr>Soil Pollution</vt:lpstr>
      <vt:lpstr>PowerPoint Presentation</vt:lpstr>
      <vt:lpstr>PowerPoint Presentation</vt:lpstr>
      <vt:lpstr>Conclusion: Call to Action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MAMATHA C</dc:creator>
  <cp:lastModifiedBy>MAMATHA C</cp:lastModifiedBy>
  <cp:revision>2</cp:revision>
  <dcterms:created xsi:type="dcterms:W3CDTF">2024-08-07T16:35:28Z</dcterms:created>
  <dcterms:modified xsi:type="dcterms:W3CDTF">2024-08-08T15:26:55Z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2024-08-07T00:00:00Z</vt:filetime>
  </property>
  <property fmtid="{D5CDD505-2E9C-101B-9397-08002B2CF9AE}" pid="3" name="Creator">
    <vt:lpwstr>Chromium</vt:lpwstr>
  </property>
  <property fmtid="{D5CDD505-2E9C-101B-9397-08002B2CF9AE}" pid="4" name="LastSaved">
    <vt:filetime>2024-08-07T00:00:00Z</vt:filetime>
  </property>
</Properties>
</file>